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Arimo" charset="1" panose="020B0604020202020204"/>
      <p:regular r:id="rId17"/>
    </p:embeddedFont>
    <p:embeddedFont>
      <p:font typeface="Canva Sans Bold" charset="1" panose="020B0803030501040103"/>
      <p:regular r:id="rId18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https://app.powerbi.com/links/nelHj2VgQF?ctid=87936943-359b-4a6f-a5e9-cffbd75e698b&amp;pbi_source=linkShare&amp;bookmarkGuid=e8c731e1-8985-4d3a-87b1-786d7555dce0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81719" y="1750627"/>
            <a:ext cx="11724562" cy="170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6209" spc="6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RETAIL ANALYTICS &amp; SALES DASHBOARD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3140" y="5210175"/>
            <a:ext cx="11724562" cy="133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</a:pPr>
            <a:r>
              <a:rPr lang="en-US" sz="4909" spc="4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INSIGHTS FOR BETTER DECISION-MAKING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25755" y="9201150"/>
            <a:ext cx="2733545" cy="43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  <a:spcBef>
                <a:spcPct val="0"/>
              </a:spcBef>
            </a:pPr>
            <a:r>
              <a:rPr lang="en-US" sz="25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Aryan Khare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8749" y="3858064"/>
            <a:ext cx="9030502" cy="339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88436" y="-316726"/>
            <a:ext cx="7886994" cy="10920453"/>
          </a:xfrm>
          <a:custGeom>
            <a:avLst/>
            <a:gdLst/>
            <a:ahLst/>
            <a:cxnLst/>
            <a:rect r="r" b="b" t="t" l="l"/>
            <a:pathLst>
              <a:path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930106"/>
            <a:ext cx="8115300" cy="362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KPI(Key Performance Indicator)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About Data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5525" y="4395773"/>
            <a:ext cx="7600950" cy="269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Data Quality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Feature Engineering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4127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0120" y="1562100"/>
            <a:ext cx="708641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633839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0541" y="990182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967" y="3290806"/>
            <a:ext cx="13774065" cy="458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3058" indent="-411529" lvl="1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Limited sales insights affecting inventory and revenue.</a:t>
            </a:r>
          </a:p>
          <a:p>
            <a:pPr algn="l" marL="823058" indent="-411529" lvl="1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Low customer retention due to inconsistent engagement.</a:t>
            </a:r>
          </a:p>
          <a:p>
            <a:pPr algn="l" marL="823058" indent="-411529" lvl="1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Shipping delays impacting satisfaction and repeat purchases.</a:t>
            </a:r>
          </a:p>
          <a:p>
            <a:pPr algn="l" marL="823058" indent="-411529" lvl="1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Difficulty tracking KPIs like conversion rates and profitability.</a:t>
            </a:r>
          </a:p>
          <a:p>
            <a:pPr algn="r">
              <a:lnSpc>
                <a:spcPts val="404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1132" y="1207038"/>
            <a:ext cx="3598745" cy="2582533"/>
            <a:chOff x="0" y="0"/>
            <a:chExt cx="875264" cy="628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06582" y="1462981"/>
            <a:ext cx="1387845" cy="1035324"/>
            <a:chOff x="0" y="0"/>
            <a:chExt cx="337543" cy="251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78301" y="1643347"/>
            <a:ext cx="820851" cy="674590"/>
          </a:xfrm>
          <a:custGeom>
            <a:avLst/>
            <a:gdLst/>
            <a:ahLst/>
            <a:cxnLst/>
            <a:rect r="r" b="b" t="t" l="l"/>
            <a:pathLst>
              <a:path h="674590" w="820851">
                <a:moveTo>
                  <a:pt x="0" y="0"/>
                </a:moveTo>
                <a:lnTo>
                  <a:pt x="820851" y="0"/>
                </a:lnTo>
                <a:lnTo>
                  <a:pt x="820851" y="674590"/>
                </a:lnTo>
                <a:lnTo>
                  <a:pt x="0" y="67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685302" y="1323387"/>
            <a:ext cx="3598745" cy="2582533"/>
            <a:chOff x="0" y="0"/>
            <a:chExt cx="875264" cy="6281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90752" y="1462981"/>
            <a:ext cx="1387845" cy="1035324"/>
            <a:chOff x="0" y="0"/>
            <a:chExt cx="337543" cy="2518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081089" y="1549629"/>
            <a:ext cx="807170" cy="862026"/>
          </a:xfrm>
          <a:custGeom>
            <a:avLst/>
            <a:gdLst/>
            <a:ahLst/>
            <a:cxnLst/>
            <a:rect r="r" b="b" t="t" l="l"/>
            <a:pathLst>
              <a:path h="862026" w="807170">
                <a:moveTo>
                  <a:pt x="0" y="0"/>
                </a:moveTo>
                <a:lnTo>
                  <a:pt x="807170" y="0"/>
                </a:lnTo>
                <a:lnTo>
                  <a:pt x="807170" y="862027"/>
                </a:lnTo>
                <a:lnTo>
                  <a:pt x="0" y="862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370301" y="1323387"/>
            <a:ext cx="3598745" cy="2582533"/>
            <a:chOff x="0" y="0"/>
            <a:chExt cx="875264" cy="6281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474922" y="1462981"/>
            <a:ext cx="1387845" cy="1035324"/>
            <a:chOff x="0" y="0"/>
            <a:chExt cx="337543" cy="2518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763128" y="1549629"/>
            <a:ext cx="811432" cy="854957"/>
          </a:xfrm>
          <a:custGeom>
            <a:avLst/>
            <a:gdLst/>
            <a:ahLst/>
            <a:cxnLst/>
            <a:rect r="r" b="b" t="t" l="l"/>
            <a:pathLst>
              <a:path h="854957" w="811432">
                <a:moveTo>
                  <a:pt x="0" y="0"/>
                </a:moveTo>
                <a:lnTo>
                  <a:pt x="811432" y="0"/>
                </a:lnTo>
                <a:lnTo>
                  <a:pt x="811432" y="854957"/>
                </a:lnTo>
                <a:lnTo>
                  <a:pt x="0" y="854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989354" y="4322217"/>
            <a:ext cx="3598745" cy="2582533"/>
            <a:chOff x="0" y="0"/>
            <a:chExt cx="875264" cy="6281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001132" y="7321047"/>
            <a:ext cx="3598745" cy="2582533"/>
            <a:chOff x="0" y="0"/>
            <a:chExt cx="875264" cy="62810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85302" y="7321047"/>
            <a:ext cx="3598745" cy="2582533"/>
            <a:chOff x="0" y="0"/>
            <a:chExt cx="875264" cy="62810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685302" y="4322217"/>
            <a:ext cx="3598745" cy="2582533"/>
            <a:chOff x="0" y="0"/>
            <a:chExt cx="875264" cy="6281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369471" y="7321047"/>
            <a:ext cx="3598745" cy="2582533"/>
            <a:chOff x="0" y="0"/>
            <a:chExt cx="875264" cy="62810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369471" y="4322217"/>
            <a:ext cx="3598745" cy="2582533"/>
            <a:chOff x="0" y="0"/>
            <a:chExt cx="875264" cy="6281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75264" cy="628107"/>
            </a:xfrm>
            <a:custGeom>
              <a:avLst/>
              <a:gdLst/>
              <a:ahLst/>
              <a:cxnLst/>
              <a:rect r="r" b="b" t="t" l="l"/>
              <a:pathLst>
                <a:path h="628107" w="875264">
                  <a:moveTo>
                    <a:pt x="0" y="0"/>
                  </a:moveTo>
                  <a:lnTo>
                    <a:pt x="875264" y="0"/>
                  </a:lnTo>
                  <a:lnTo>
                    <a:pt x="875264" y="628107"/>
                  </a:lnTo>
                  <a:lnTo>
                    <a:pt x="0" y="628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75264" cy="6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094804" y="7704850"/>
            <a:ext cx="1387845" cy="1035324"/>
            <a:chOff x="0" y="0"/>
            <a:chExt cx="337543" cy="25180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106582" y="4625838"/>
            <a:ext cx="1387845" cy="1035324"/>
            <a:chOff x="0" y="0"/>
            <a:chExt cx="337543" cy="25180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790752" y="7628650"/>
            <a:ext cx="1387845" cy="1035324"/>
            <a:chOff x="0" y="0"/>
            <a:chExt cx="337543" cy="25180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790752" y="4625838"/>
            <a:ext cx="1387845" cy="1035324"/>
            <a:chOff x="0" y="0"/>
            <a:chExt cx="337543" cy="25180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4484447" y="7628650"/>
            <a:ext cx="1387845" cy="1035324"/>
            <a:chOff x="0" y="0"/>
            <a:chExt cx="337543" cy="25180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4475752" y="4625838"/>
            <a:ext cx="1387845" cy="1035324"/>
            <a:chOff x="0" y="0"/>
            <a:chExt cx="337543" cy="25180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37543" cy="251805"/>
            </a:xfrm>
            <a:custGeom>
              <a:avLst/>
              <a:gdLst/>
              <a:ahLst/>
              <a:cxnLst/>
              <a:rect r="r" b="b" t="t" l="l"/>
              <a:pathLst>
                <a:path h="251805" w="337543">
                  <a:moveTo>
                    <a:pt x="0" y="0"/>
                  </a:moveTo>
                  <a:lnTo>
                    <a:pt x="337543" y="0"/>
                  </a:lnTo>
                  <a:lnTo>
                    <a:pt x="337543" y="251805"/>
                  </a:lnTo>
                  <a:lnTo>
                    <a:pt x="0" y="251805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337543" cy="29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3393621" y="4788224"/>
            <a:ext cx="768991" cy="768991"/>
          </a:xfrm>
          <a:custGeom>
            <a:avLst/>
            <a:gdLst/>
            <a:ahLst/>
            <a:cxnLst/>
            <a:rect r="r" b="b" t="t" l="l"/>
            <a:pathLst>
              <a:path h="768991" w="768991">
                <a:moveTo>
                  <a:pt x="0" y="0"/>
                </a:moveTo>
                <a:lnTo>
                  <a:pt x="768991" y="0"/>
                </a:lnTo>
                <a:lnTo>
                  <a:pt x="768991" y="768991"/>
                </a:lnTo>
                <a:lnTo>
                  <a:pt x="0" y="768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104308" y="4729785"/>
            <a:ext cx="760733" cy="827430"/>
          </a:xfrm>
          <a:custGeom>
            <a:avLst/>
            <a:gdLst/>
            <a:ahLst/>
            <a:cxnLst/>
            <a:rect r="r" b="b" t="t" l="l"/>
            <a:pathLst>
              <a:path h="827430" w="760733">
                <a:moveTo>
                  <a:pt x="0" y="0"/>
                </a:moveTo>
                <a:lnTo>
                  <a:pt x="760733" y="0"/>
                </a:lnTo>
                <a:lnTo>
                  <a:pt x="760733" y="827430"/>
                </a:lnTo>
                <a:lnTo>
                  <a:pt x="0" y="827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4785505" y="4763646"/>
            <a:ext cx="766678" cy="759708"/>
          </a:xfrm>
          <a:custGeom>
            <a:avLst/>
            <a:gdLst/>
            <a:ahLst/>
            <a:cxnLst/>
            <a:rect r="r" b="b" t="t" l="l"/>
            <a:pathLst>
              <a:path h="759708" w="766678">
                <a:moveTo>
                  <a:pt x="0" y="0"/>
                </a:moveTo>
                <a:lnTo>
                  <a:pt x="766678" y="0"/>
                </a:lnTo>
                <a:lnTo>
                  <a:pt x="766678" y="759708"/>
                </a:lnTo>
                <a:lnTo>
                  <a:pt x="0" y="7597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0">
            <a:off x="3361171" y="7817842"/>
            <a:ext cx="833892" cy="794472"/>
          </a:xfrm>
          <a:custGeom>
            <a:avLst/>
            <a:gdLst/>
            <a:ahLst/>
            <a:cxnLst/>
            <a:rect r="r" b="b" t="t" l="l"/>
            <a:pathLst>
              <a:path h="794472" w="833892">
                <a:moveTo>
                  <a:pt x="0" y="0"/>
                </a:moveTo>
                <a:lnTo>
                  <a:pt x="833891" y="0"/>
                </a:lnTo>
                <a:lnTo>
                  <a:pt x="833891" y="794472"/>
                </a:lnTo>
                <a:lnTo>
                  <a:pt x="0" y="794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9083452" y="7714375"/>
            <a:ext cx="826973" cy="822462"/>
          </a:xfrm>
          <a:custGeom>
            <a:avLst/>
            <a:gdLst/>
            <a:ahLst/>
            <a:cxnLst/>
            <a:rect r="r" b="b" t="t" l="l"/>
            <a:pathLst>
              <a:path h="822462" w="826973">
                <a:moveTo>
                  <a:pt x="0" y="0"/>
                </a:moveTo>
                <a:lnTo>
                  <a:pt x="826972" y="0"/>
                </a:lnTo>
                <a:lnTo>
                  <a:pt x="826972" y="822462"/>
                </a:lnTo>
                <a:lnTo>
                  <a:pt x="0" y="8224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4770197" y="7657191"/>
            <a:ext cx="829522" cy="936832"/>
          </a:xfrm>
          <a:custGeom>
            <a:avLst/>
            <a:gdLst/>
            <a:ahLst/>
            <a:cxnLst/>
            <a:rect r="r" b="b" t="t" l="l"/>
            <a:pathLst>
              <a:path h="936832" w="829522">
                <a:moveTo>
                  <a:pt x="0" y="0"/>
                </a:moveTo>
                <a:lnTo>
                  <a:pt x="829521" y="0"/>
                </a:lnTo>
                <a:lnTo>
                  <a:pt x="829521" y="936831"/>
                </a:lnTo>
                <a:lnTo>
                  <a:pt x="0" y="9368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3393621" y="471116"/>
            <a:ext cx="11500758" cy="55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983" spc="39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KPI(KEY PERFORMANCE INDICATOR)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293418" y="3146004"/>
            <a:ext cx="3014174" cy="37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646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TREND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818407" y="3146004"/>
            <a:ext cx="3332534" cy="37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646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 PRODUCTS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875790" y="2965029"/>
            <a:ext cx="2586107" cy="72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646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PER STATE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138514" y="6127887"/>
            <a:ext cx="3323980" cy="3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ONTIME/DELAY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151788" y="5951674"/>
            <a:ext cx="2665773" cy="72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FREQUENT CUSTOMER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924836" y="5985012"/>
            <a:ext cx="2488016" cy="72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PER CITY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287843" y="8949724"/>
            <a:ext cx="3025322" cy="72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BOTTOM PRODUCTS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176315" y="8910892"/>
            <a:ext cx="2641246" cy="72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 OF CATAGORY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766341" y="8910892"/>
            <a:ext cx="2824056" cy="72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49" spc="264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 OF SUB-CATAGORY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7324" y="1028700"/>
            <a:ext cx="16071976" cy="8229600"/>
            <a:chOff x="0" y="0"/>
            <a:chExt cx="4232948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294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32949">
                  <a:moveTo>
                    <a:pt x="0" y="0"/>
                  </a:moveTo>
                  <a:lnTo>
                    <a:pt x="4232949" y="0"/>
                  </a:lnTo>
                  <a:lnTo>
                    <a:pt x="423294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23294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49851" y="161282"/>
            <a:ext cx="698886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THE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3506" y="3161062"/>
            <a:ext cx="14774673" cy="461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932" indent="-31246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Overview: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Covers transactional records from 2015 to 2018 across multiple US states.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Includes details on orders, shipments, and customer segments.</a:t>
            </a:r>
          </a:p>
          <a:p>
            <a:pPr algn="l" marL="624932" indent="-31246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Columns: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Order Details: Order ID, Order Date, Ship Date, Sales, Profit.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Customer Information: Customer Segment, Region, Purchase Behavior.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Product Details: Category, Sub-Category, Quantity Sold, Discount Applied.</a:t>
            </a:r>
          </a:p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Shipping Information: Ship Mode, Days to Ship, Delivery Time.</a:t>
            </a:r>
          </a:p>
          <a:p>
            <a:pPr algn="ctr">
              <a:lnSpc>
                <a:spcPts val="405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700000">
            <a:off x="5260504" y="2895208"/>
            <a:ext cx="2552313" cy="721028"/>
          </a:xfrm>
          <a:custGeom>
            <a:avLst/>
            <a:gdLst/>
            <a:ahLst/>
            <a:cxnLst/>
            <a:rect r="r" b="b" t="t" l="l"/>
            <a:pathLst>
              <a:path h="721028" w="2552313">
                <a:moveTo>
                  <a:pt x="2552313" y="721028"/>
                </a:moveTo>
                <a:lnTo>
                  <a:pt x="0" y="721028"/>
                </a:lnTo>
                <a:lnTo>
                  <a:pt x="0" y="0"/>
                </a:lnTo>
                <a:lnTo>
                  <a:pt x="2552313" y="0"/>
                </a:lnTo>
                <a:lnTo>
                  <a:pt x="2552313" y="7210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7459" y="-1299795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0541" y="962637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QUALITY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1140557" y="-819359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330828">
            <a:off x="10546465" y="2784312"/>
            <a:ext cx="2552313" cy="721028"/>
          </a:xfrm>
          <a:custGeom>
            <a:avLst/>
            <a:gdLst/>
            <a:ahLst/>
            <a:cxnLst/>
            <a:rect r="r" b="b" t="t" l="l"/>
            <a:pathLst>
              <a:path h="721028" w="2552313">
                <a:moveTo>
                  <a:pt x="2552313" y="0"/>
                </a:moveTo>
                <a:lnTo>
                  <a:pt x="0" y="0"/>
                </a:lnTo>
                <a:lnTo>
                  <a:pt x="0" y="721028"/>
                </a:lnTo>
                <a:lnTo>
                  <a:pt x="2552313" y="721028"/>
                </a:lnTo>
                <a:lnTo>
                  <a:pt x="2552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0746" y="4355873"/>
            <a:ext cx="7259292" cy="81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4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Duplicate Data (City &amp; Postal Code redundancy): </a:t>
            </a:r>
          </a:p>
          <a:p>
            <a:pPr algn="l" marL="490052" indent="-245026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Removed redundant entries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7806" y="4351234"/>
            <a:ext cx="5716156" cy="92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69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Missing values in Postal Code:</a:t>
            </a:r>
            <a:r>
              <a:rPr lang="en-US" sz="269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568357" indent="-284179" lvl="1">
              <a:lnSpc>
                <a:spcPts val="3685"/>
              </a:lnSpc>
              <a:spcBef>
                <a:spcPct val="0"/>
              </a:spcBef>
              <a:buFont typeface="Arial"/>
              <a:buChar char="•"/>
            </a:pPr>
            <a:r>
              <a:rPr lang="en-US" sz="26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Missing values in Postal Code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7181319"/>
            <a:ext cx="18288000" cy="5288583"/>
            <a:chOff x="0" y="0"/>
            <a:chExt cx="2833290" cy="8193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5"/>
              <a:stretch>
                <a:fillRect l="0" t="-124703" r="0" b="-5687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598" y="844944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ENGINEERING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9725" y="3523103"/>
            <a:ext cx="7753358" cy="1979708"/>
            <a:chOff x="0" y="0"/>
            <a:chExt cx="3259593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9725" y="6522537"/>
            <a:ext cx="7753358" cy="1979708"/>
            <a:chOff x="0" y="0"/>
            <a:chExt cx="3259593" cy="83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523103"/>
            <a:ext cx="7753358" cy="1979708"/>
            <a:chOff x="0" y="0"/>
            <a:chExt cx="3259593" cy="83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46840" y="3976120"/>
            <a:ext cx="6719127" cy="10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Shipping Delay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          Categorized delayed orders based on shipping mode and days-to-ship analysis.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840" y="6975554"/>
            <a:ext cx="6958826" cy="10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 b="true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Frequent Customers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       Identified top repeat customers to drive loyalty programs and personalized marketing.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1116" y="3976120"/>
            <a:ext cx="6876343" cy="10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 b="true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On-Time Delivery</a:t>
            </a:r>
          </a:p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          Measured efficiency in shipments reaching customers within expected timelines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6522537"/>
            <a:ext cx="7753358" cy="1979708"/>
            <a:chOff x="0" y="0"/>
            <a:chExt cx="3259593" cy="832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643374" y="6975554"/>
            <a:ext cx="6754611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Days to Ship Calculation: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         Measured time between order placement and shipment to track logistics efficiency.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8650" y="1071311"/>
            <a:ext cx="9230699" cy="127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9265" spc="92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35365" y="4039199"/>
            <a:ext cx="6113983" cy="163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0"/>
              </a:lnSpc>
            </a:pPr>
            <a:r>
              <a:rPr lang="en-US" b="true" sz="95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app.powerbi.com/links/nelHj2VgQF?ctid=87936943-359b-4a6f-a5e9-cffbd75e698b&amp;pbi_source=linkShare&amp;bookmarkGuid=e8c731e1-8985-4d3a-87b1-786d7555dce0"/>
              </a:rPr>
              <a:t>Click Here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6069" y="4170872"/>
            <a:ext cx="15555862" cy="215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50"/>
              </a:lnSpc>
            </a:pPr>
            <a:r>
              <a:rPr lang="en-US" sz="15614" spc="156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DAGea_W4eB4</dc:identifier>
  <dcterms:modified xsi:type="dcterms:W3CDTF">2011-08-01T06:04:30Z</dcterms:modified>
  <cp:revision>1</cp:revision>
  <dc:title>Retail Analytics </dc:title>
</cp:coreProperties>
</file>